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Aldrich"/>
      <p:regular r:id="rId16"/>
    </p:embeddedFon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roximaNova-regular.fntdata"/><Relationship Id="rId16" Type="http://schemas.openxmlformats.org/officeDocument/2006/relationships/font" Target="fonts/Aldrich-regular.fntdata"/><Relationship Id="rId5" Type="http://schemas.openxmlformats.org/officeDocument/2006/relationships/slide" Target="slides/slide1.xml"/><Relationship Id="rId19" Type="http://schemas.openxmlformats.org/officeDocument/2006/relationships/font" Target="fonts/ProximaNova-italic.fntdata"/><Relationship Id="rId6" Type="http://schemas.openxmlformats.org/officeDocument/2006/relationships/slide" Target="slides/slide2.xml"/><Relationship Id="rId18" Type="http://schemas.openxmlformats.org/officeDocument/2006/relationships/font" Target="fonts/ProximaNova-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Hello everyone. Before we begin, can we get a show of hands: how many of you have programmed before? Even one line of code? Okay… Okay...</a:t>
            </a:r>
            <a:endParaRPr/>
          </a:p>
          <a:p>
            <a:pPr indent="0" lvl="0" marL="0">
              <a:spcBef>
                <a:spcPts val="0"/>
              </a:spcBef>
              <a:spcAft>
                <a:spcPts val="0"/>
              </a:spcAft>
              <a:buNone/>
            </a:pPr>
            <a:r>
              <a:t/>
            </a:r>
            <a:endParaRPr/>
          </a:p>
          <a:p>
            <a:pPr indent="0" lvl="0" marL="0">
              <a:spcBef>
                <a:spcPts val="0"/>
              </a:spcBef>
              <a:spcAft>
                <a:spcPts val="0"/>
              </a:spcAft>
              <a:buNone/>
            </a:pPr>
            <a:r>
              <a:rPr lang="en"/>
              <a:t>That’s pretty good. Anyways, I’m Brian Hungerman</a:t>
            </a:r>
            <a:r>
              <a:rPr lang="en">
                <a:highlight>
                  <a:srgbClr val="CFE2F3"/>
                </a:highlight>
              </a:rPr>
              <a:t>-- and I’m David Hungerman--</a:t>
            </a:r>
            <a:r>
              <a:rPr lang="en"/>
              <a:t> A little background information about us: We’ve both worked as tutors teaching all levels of computer science from elementary school to college.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aim to market this application to elementary and middle schools. Iterate (and the curriculum provided with it) allows students to learn at their own speed, with plenty of time to digest and play around with what they've mastered. </a:t>
            </a:r>
            <a:endParaRPr>
              <a:highlight>
                <a:srgbClr val="CFE2F3"/>
              </a:highlight>
            </a:endParaRPr>
          </a:p>
          <a:p>
            <a:pPr indent="0" lvl="0" marL="0">
              <a:spcBef>
                <a:spcPts val="0"/>
              </a:spcBef>
              <a:spcAft>
                <a:spcPts val="0"/>
              </a:spcAft>
              <a:buNone/>
            </a:pPr>
            <a:r>
              <a:rPr lang="en">
                <a:highlight>
                  <a:srgbClr val="CFE2F3"/>
                </a:highlight>
              </a:rPr>
              <a:t>In the end, Iterate aims to make computer science a more </a:t>
            </a:r>
            <a:r>
              <a:rPr lang="en">
                <a:highlight>
                  <a:srgbClr val="CFE2F3"/>
                </a:highlight>
              </a:rPr>
              <a:t>palatable</a:t>
            </a:r>
            <a:r>
              <a:rPr lang="en">
                <a:highlight>
                  <a:srgbClr val="CFE2F3"/>
                </a:highlight>
              </a:rPr>
              <a:t>, inviting experience, taking away the </a:t>
            </a:r>
            <a:r>
              <a:rPr lang="en">
                <a:highlight>
                  <a:srgbClr val="CFE2F3"/>
                </a:highlight>
              </a:rPr>
              <a:t>intimidation that so many newcomers experience. </a:t>
            </a:r>
            <a:r>
              <a:rPr lang="en">
                <a:highlight>
                  <a:srgbClr val="CFE2F3"/>
                </a:highlight>
              </a:rPr>
              <a:t> </a:t>
            </a:r>
            <a:endParaRPr>
              <a:highlight>
                <a:srgbClr val="CFE2F3"/>
              </a:highlight>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Computer science isn’t for everyone. It takes a sort of masochist whose willing to stare at a computer screen for hours on end trying to find one little bug.</a:t>
            </a:r>
            <a:br>
              <a:rPr lang="en"/>
            </a:br>
            <a:br>
              <a:rPr lang="en"/>
            </a:br>
            <a:r>
              <a:rPr lang="en"/>
              <a:t>But if we can bring people into the world of CSE and let them realize on their own how rewarding the experience can be, I think it will benefit everyone.</a:t>
            </a:r>
            <a:br>
              <a:rPr lang="en"/>
            </a:br>
            <a:endParaRPr/>
          </a:p>
          <a:p>
            <a:pPr indent="0" lvl="0" marL="0">
              <a:spcBef>
                <a:spcPts val="0"/>
              </a:spcBef>
              <a:spcAft>
                <a:spcPts val="0"/>
              </a:spcAft>
              <a:buNone/>
            </a:pPr>
            <a:r>
              <a:rPr lang="en"/>
              <a:t>E</a:t>
            </a:r>
            <a:r>
              <a:rPr lang="en"/>
              <a:t>ven if you don’t think you have an interest in computer science,</a:t>
            </a:r>
            <a:r>
              <a:rPr lang="en"/>
              <a:t> we invite you all to try out the app. We hope we can change your mind and make you realize just how fun programming can be.</a:t>
            </a:r>
            <a:endParaRPr/>
          </a:p>
          <a:p>
            <a:pPr indent="0" lvl="0" marL="0">
              <a:spcBef>
                <a:spcPts val="0"/>
              </a:spcBef>
              <a:spcAft>
                <a:spcPts val="0"/>
              </a:spcAft>
              <a:buNone/>
            </a:pPr>
            <a:r>
              <a:t/>
            </a:r>
            <a:endParaRPr/>
          </a:p>
          <a:p>
            <a:pPr indent="0" lvl="0" marL="0">
              <a:spcBef>
                <a:spcPts val="0"/>
              </a:spcBef>
              <a:spcAft>
                <a:spcPts val="0"/>
              </a:spcAft>
              <a:buNone/>
            </a:pPr>
            <a:r>
              <a:rPr lang="en"/>
              <a:t>Iterate: the Rosetta Stone of programming.</a:t>
            </a:r>
            <a:br>
              <a:rPr lang="en"/>
            </a:br>
            <a:br>
              <a:rPr lang="en"/>
            </a:br>
            <a:r>
              <a:rPr lang="en"/>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little panorama I took. This is our Computer Science Summer Camp that David and I teach for. This camp gives us the opportunity to work one-on-one with primarily middle-school students as they start learning their first programming language. This experience has let us hone in on the pitfalls that many new programmers face (especially young ones).</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highlight>
                  <a:srgbClr val="CFE2F3"/>
                </a:highlight>
              </a:rPr>
              <a:t>Let’s look at the bigger picture. Right now, 62% of STEM jobs are in computer science.</a:t>
            </a:r>
            <a:endParaRPr>
              <a:highlight>
                <a:srgbClr val="CFE2F3"/>
              </a:highlight>
            </a:endParaRPr>
          </a:p>
          <a:p>
            <a:pPr indent="0" lvl="0" marL="0" rtl="0">
              <a:spcBef>
                <a:spcPts val="0"/>
              </a:spcBef>
              <a:spcAft>
                <a:spcPts val="0"/>
              </a:spcAft>
              <a:buNone/>
            </a:pPr>
            <a:r>
              <a:t/>
            </a:r>
            <a:endParaRPr>
              <a:highlight>
                <a:srgbClr val="CFE2F3"/>
              </a:highlight>
            </a:endParaRPr>
          </a:p>
          <a:p>
            <a:pPr indent="0" lvl="0" marL="0" rtl="0">
              <a:spcBef>
                <a:spcPts val="0"/>
              </a:spcBef>
              <a:spcAft>
                <a:spcPts val="0"/>
              </a:spcAft>
              <a:buNone/>
            </a:pPr>
            <a:r>
              <a:rPr lang="en">
                <a:highlight>
                  <a:srgbClr val="CFE2F3"/>
                </a:highlight>
              </a:rPr>
              <a:t>Out of all the STEM fields, computer science is the only one where more jobs are being created annually than there are graduates graduating. </a:t>
            </a:r>
            <a:endParaRPr>
              <a:highlight>
                <a:srgbClr val="CFE2F3"/>
              </a:highlight>
            </a:endParaRPr>
          </a:p>
          <a:p>
            <a:pPr indent="0" lvl="0" marL="0" rtl="0">
              <a:spcBef>
                <a:spcPts val="0"/>
              </a:spcBef>
              <a:spcAft>
                <a:spcPts val="0"/>
              </a:spcAft>
              <a:buNone/>
            </a:pPr>
            <a:r>
              <a:t/>
            </a:r>
            <a:endParaRPr>
              <a:highlight>
                <a:srgbClr val="CFE2F3"/>
              </a:highlight>
            </a:endParaRPr>
          </a:p>
          <a:p>
            <a:pPr indent="0" lvl="0" marL="0">
              <a:spcBef>
                <a:spcPts val="0"/>
              </a:spcBef>
              <a:spcAft>
                <a:spcPts val="0"/>
              </a:spcAft>
              <a:buNone/>
            </a:pPr>
            <a:r>
              <a:rPr lang="en">
                <a:highlight>
                  <a:srgbClr val="CFE2F3"/>
                </a:highlight>
              </a:rPr>
              <a:t>As you can see, this graph illustrates just how large that demand is.</a:t>
            </a:r>
            <a:endParaRPr>
              <a:highlight>
                <a:srgbClr val="CFE2F3"/>
              </a:highlight>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Well, as we have both witnessed firsthand, how schools go about teaching computer science is simply ineffective. People are turned off at first exposure, and many don’t see it for the fun, rewarding experience that it actually is. So what’s wrong with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highlight>
                <a:srgbClr val="C9DAF8"/>
              </a:highlight>
            </a:endParaRPr>
          </a:p>
          <a:p>
            <a:pPr indent="0" lvl="0" marL="0">
              <a:spcBef>
                <a:spcPts val="0"/>
              </a:spcBef>
              <a:spcAft>
                <a:spcPts val="0"/>
              </a:spcAft>
              <a:buNone/>
            </a:pPr>
            <a:r>
              <a:rPr lang="en">
                <a:highlight>
                  <a:srgbClr val="C9DAF8"/>
                </a:highlight>
              </a:rPr>
              <a:t>? How many people here have heard of Java? -- Okay.</a:t>
            </a:r>
            <a:endParaRPr>
              <a:highlight>
                <a:srgbClr val="C9DAF8"/>
              </a:highlight>
            </a:endParaRPr>
          </a:p>
          <a:p>
            <a:pPr indent="0" lvl="0" marL="0">
              <a:spcBef>
                <a:spcPts val="0"/>
              </a:spcBef>
              <a:spcAft>
                <a:spcPts val="0"/>
              </a:spcAft>
              <a:buNone/>
            </a:pPr>
            <a:r>
              <a:t/>
            </a:r>
            <a:endParaRPr>
              <a:highlight>
                <a:srgbClr val="C9DAF8"/>
              </a:highlight>
            </a:endParaRPr>
          </a:p>
          <a:p>
            <a:pPr indent="0" lvl="0" marL="0">
              <a:spcBef>
                <a:spcPts val="0"/>
              </a:spcBef>
              <a:spcAft>
                <a:spcPts val="0"/>
              </a:spcAft>
              <a:buNone/>
            </a:pPr>
            <a:r>
              <a:rPr lang="en">
                <a:highlight>
                  <a:srgbClr val="C9DAF8"/>
                </a:highlight>
              </a:rPr>
              <a:t>Java is many people’s first programming language.</a:t>
            </a:r>
            <a:endParaRPr>
              <a:highlight>
                <a:srgbClr val="C9DAF8"/>
              </a:highlight>
            </a:endParaRPr>
          </a:p>
          <a:p>
            <a:pPr indent="0" lvl="0" marL="0">
              <a:spcBef>
                <a:spcPts val="0"/>
              </a:spcBef>
              <a:spcAft>
                <a:spcPts val="0"/>
              </a:spcAft>
              <a:buNone/>
            </a:pPr>
            <a:r>
              <a:rPr lang="en">
                <a:highlight>
                  <a:srgbClr val="C9DAF8"/>
                </a:highlight>
              </a:rPr>
              <a:t>But while they are supposed to be learning higher level programming concepts, they often get bogged down in syntax, symbols, and red error messages. </a:t>
            </a:r>
            <a:endParaRPr>
              <a:highlight>
                <a:srgbClr val="C9DAF8"/>
              </a:highlight>
            </a:endParaRPr>
          </a:p>
          <a:p>
            <a:pPr indent="0" lvl="0" marL="0">
              <a:spcBef>
                <a:spcPts val="0"/>
              </a:spcBef>
              <a:spcAft>
                <a:spcPts val="0"/>
              </a:spcAft>
              <a:buNone/>
            </a:pPr>
            <a:r>
              <a:rPr lang="en">
                <a:highlight>
                  <a:srgbClr val="C9DAF8"/>
                </a:highlight>
              </a:rPr>
              <a:t>Java is very </a:t>
            </a:r>
            <a:r>
              <a:rPr i="1" lang="en">
                <a:highlight>
                  <a:srgbClr val="C9DAF8"/>
                </a:highlight>
              </a:rPr>
              <a:t>powerful</a:t>
            </a:r>
            <a:r>
              <a:rPr lang="en">
                <a:highlight>
                  <a:srgbClr val="C9DAF8"/>
                </a:highlight>
              </a:rPr>
              <a:t>, but it has such a steep learning curve, for many newcomers, its not only difficult, its offputting.</a:t>
            </a:r>
            <a:endParaRPr>
              <a:highlight>
                <a:srgbClr val="C9DAF8"/>
              </a:highlight>
            </a:endParaRPr>
          </a:p>
          <a:p>
            <a:pPr indent="0" lvl="0" marL="0">
              <a:spcBef>
                <a:spcPts val="0"/>
              </a:spcBef>
              <a:spcAft>
                <a:spcPts val="0"/>
              </a:spcAft>
              <a:buNone/>
            </a:pPr>
            <a:r>
              <a:t/>
            </a:r>
            <a:endParaRPr>
              <a:highlight>
                <a:srgbClr val="C9DAF8"/>
              </a:highlight>
            </a:endParaRPr>
          </a:p>
          <a:p>
            <a:pPr indent="0" lvl="0" marL="0">
              <a:spcBef>
                <a:spcPts val="0"/>
              </a:spcBef>
              <a:spcAft>
                <a:spcPts val="0"/>
              </a:spcAft>
              <a:buNone/>
            </a:pPr>
            <a:r>
              <a:t/>
            </a:r>
            <a:endParaRPr>
              <a:highlight>
                <a:srgbClr val="C9DAF8"/>
              </a:highlight>
            </a:endParaRPr>
          </a:p>
          <a:p>
            <a:pPr indent="0" lvl="0" marL="0">
              <a:spcBef>
                <a:spcPts val="0"/>
              </a:spcBef>
              <a:spcAft>
                <a:spcPts val="0"/>
              </a:spcAft>
              <a:buNone/>
            </a:pPr>
            <a:r>
              <a:t/>
            </a:r>
            <a:endParaRPr>
              <a:highlight>
                <a:srgbClr val="C9DAF8"/>
              </a:highlight>
            </a:endParaRPr>
          </a:p>
          <a:p>
            <a:pPr indent="0" lvl="0" marL="0">
              <a:spcBef>
                <a:spcPts val="0"/>
              </a:spcBef>
              <a:spcAft>
                <a:spcPts val="0"/>
              </a:spcAft>
              <a:buNone/>
            </a:pPr>
            <a:r>
              <a:t/>
            </a:r>
            <a:endParaRPr>
              <a:highlight>
                <a:srgbClr val="C9DAF8"/>
              </a:highlight>
            </a:endParaRPr>
          </a:p>
          <a:p>
            <a:pPr indent="0" lvl="0" marL="0">
              <a:spcBef>
                <a:spcPts val="0"/>
              </a:spcBef>
              <a:spcAft>
                <a:spcPts val="0"/>
              </a:spcAft>
              <a:buNone/>
            </a:pPr>
            <a:r>
              <a:rPr lang="en">
                <a:highlight>
                  <a:srgbClr val="C9DAF8"/>
                </a:highlight>
              </a:rPr>
              <a:t>Here’s some code written in an IDE. As you see, it looks a lot like notepad, and for a newcomer, it can be very intimidating. </a:t>
            </a:r>
            <a:endParaRPr>
              <a:highlight>
                <a:srgbClr val="C9DAF8"/>
              </a:highlight>
            </a:endParaRPr>
          </a:p>
          <a:p>
            <a:pPr indent="0" lvl="0" marL="0">
              <a:spcBef>
                <a:spcPts val="0"/>
              </a:spcBef>
              <a:spcAft>
                <a:spcPts val="0"/>
              </a:spcAft>
              <a:buNone/>
            </a:pPr>
            <a:r>
              <a:rPr lang="en">
                <a:highlight>
                  <a:srgbClr val="C9DAF8"/>
                </a:highlight>
              </a:rPr>
              <a:t>Students are supposed to be learning programming concepts, but will often get bogged down in syntax, symbols, and red error messages.</a:t>
            </a:r>
            <a:endParaRPr>
              <a:highlight>
                <a:srgbClr val="C9DAF8"/>
              </a:highlight>
            </a:endParaRPr>
          </a:p>
          <a:p>
            <a:pPr indent="0" lvl="0" marL="0">
              <a:spcBef>
                <a:spcPts val="0"/>
              </a:spcBef>
              <a:spcAft>
                <a:spcPts val="0"/>
              </a:spcAft>
              <a:buNone/>
            </a:pPr>
            <a:r>
              <a:rPr lang="en">
                <a:highlight>
                  <a:srgbClr val="C9DAF8"/>
                </a:highlight>
              </a:rPr>
              <a:t>IDEs can be very powerful, but there is such a steep learning curve to them, for many newcomers, it’s not only difficult, it’s </a:t>
            </a:r>
            <a:r>
              <a:rPr lang="en">
                <a:highlight>
                  <a:srgbClr val="C9DAF8"/>
                </a:highlight>
              </a:rPr>
              <a:t>off putting</a:t>
            </a:r>
            <a:r>
              <a:rPr lang="en">
                <a:highlight>
                  <a:srgbClr val="C9DAF8"/>
                </a:highlight>
              </a:rPr>
              <a:t>.</a:t>
            </a:r>
            <a:endParaRPr>
              <a:highlight>
                <a:srgbClr val="C9DAF8"/>
              </a:highlight>
            </a:endParaRPr>
          </a:p>
          <a:p>
            <a:pPr indent="0" lvl="0" marL="0">
              <a:spcBef>
                <a:spcPts val="0"/>
              </a:spcBef>
              <a:spcAft>
                <a:spcPts val="0"/>
              </a:spcAft>
              <a:buNone/>
            </a:pPr>
            <a:r>
              <a:t/>
            </a:r>
            <a:endParaRPr/>
          </a:p>
          <a:p>
            <a:pPr indent="0" lvl="0" marL="0">
              <a:spcBef>
                <a:spcPts val="0"/>
              </a:spcBef>
              <a:spcAft>
                <a:spcPts val="0"/>
              </a:spcAft>
              <a:buNone/>
            </a:pPr>
            <a:r>
              <a:rPr lang="en"/>
              <a:t>But teachers have noticed this issue and offered a solution:</a:t>
            </a:r>
            <a:endParaRPr/>
          </a:p>
          <a:p>
            <a:pPr indent="0" lvl="0" marL="0">
              <a:spcBef>
                <a:spcPts val="0"/>
              </a:spcBef>
              <a:spcAft>
                <a:spcPts val="0"/>
              </a:spcAft>
              <a:buNone/>
            </a:pPr>
            <a:r>
              <a:t/>
            </a:r>
            <a:endParaRPr/>
          </a:p>
          <a:p>
            <a:pPr indent="0" lvl="0" marL="0">
              <a:spcBef>
                <a:spcPts val="0"/>
              </a:spcBef>
              <a:spcAft>
                <a:spcPts val="0"/>
              </a:spcAft>
              <a:buNone/>
            </a:pPr>
            <a:r>
              <a:rPr lang="en"/>
              <a:t>? How many have heard of Scratch? -- Okay.</a:t>
            </a:r>
            <a:endParaRPr/>
          </a:p>
          <a:p>
            <a:pPr indent="0" lvl="0" marL="0">
              <a:spcBef>
                <a:spcPts val="0"/>
              </a:spcBef>
              <a:spcAft>
                <a:spcPts val="0"/>
              </a:spcAft>
              <a:buNone/>
            </a:pPr>
            <a:r>
              <a:t/>
            </a:r>
            <a:endParaRPr/>
          </a:p>
          <a:p>
            <a:pPr indent="0" lvl="0" marL="0">
              <a:spcBef>
                <a:spcPts val="0"/>
              </a:spcBef>
              <a:spcAft>
                <a:spcPts val="0"/>
              </a:spcAft>
              <a:buNone/>
            </a:pPr>
            <a:r>
              <a:rPr lang="en"/>
              <a:t>Scratch seeks to ease the learning curve of computer science.</a:t>
            </a:r>
            <a:endParaRPr/>
          </a:p>
          <a:p>
            <a:pPr indent="0" lvl="0" marL="0">
              <a:spcBef>
                <a:spcPts val="0"/>
              </a:spcBef>
              <a:spcAft>
                <a:spcPts val="0"/>
              </a:spcAft>
              <a:buNone/>
            </a:pPr>
            <a:r>
              <a:rPr lang="en"/>
              <a:t>As you can see, its very block and colorful- designed to appeal to a younger audience.</a:t>
            </a:r>
            <a:endParaRPr/>
          </a:p>
          <a:p>
            <a:pPr indent="0" lvl="0" marL="0">
              <a:spcBef>
                <a:spcPts val="0"/>
              </a:spcBef>
              <a:spcAft>
                <a:spcPts val="0"/>
              </a:spcAft>
              <a:buNone/>
            </a:pPr>
            <a:r>
              <a:rPr lang="en"/>
              <a:t>But it struggle to convey higher level programming concepts and does not properly prepare students for higher level languages.</a:t>
            </a:r>
            <a:endParaRPr/>
          </a:p>
          <a:p>
            <a:pPr indent="0" lvl="0" marL="0">
              <a:spcBef>
                <a:spcPts val="0"/>
              </a:spcBef>
              <a:spcAft>
                <a:spcPts val="0"/>
              </a:spcAft>
              <a:buNone/>
            </a:pPr>
            <a:r>
              <a:t/>
            </a:r>
            <a:endParaRPr/>
          </a:p>
          <a:p>
            <a:pPr indent="0" lvl="0" marL="0">
              <a:spcBef>
                <a:spcPts val="0"/>
              </a:spcBef>
              <a:spcAft>
                <a:spcPts val="0"/>
              </a:spcAft>
              <a:buNone/>
            </a:pPr>
            <a:r>
              <a:rPr lang="en"/>
              <a:t>Scratch is an interesting program that’s being used primarily for middle school computer science classes. Its very simple with a drag-and-drop environment. And as you can see with the example up there, it’s also very colorful and blocky- again appealing to a younger audience. And while it’s easy to use, it fails to get kids up to speed with actual programming concepts. And really, even if someone masters Scratch, they’ll still need to learn how to use an IDE down the line.</a:t>
            </a:r>
            <a:endParaRPr/>
          </a:p>
          <a:p>
            <a:pPr indent="0" lvl="0" marL="0">
              <a:spcBef>
                <a:spcPts val="0"/>
              </a:spcBef>
              <a:spcAft>
                <a:spcPts val="0"/>
              </a:spcAft>
              <a:buNone/>
            </a:pPr>
            <a:r>
              <a:t/>
            </a:r>
            <a:endParaRPr/>
          </a:p>
          <a:p>
            <a:pPr indent="0" lvl="0" marL="0">
              <a:spcBef>
                <a:spcPts val="0"/>
              </a:spcBef>
              <a:spcAft>
                <a:spcPts val="0"/>
              </a:spcAft>
              <a:buNone/>
            </a:pPr>
            <a:r>
              <a:rPr lang="en"/>
              <a:t>Javas too hard, scratch is too sugar coated. If only….</a:t>
            </a:r>
            <a:endParaRPr/>
          </a:p>
          <a:p>
            <a:pPr indent="0" lvl="0" marL="0">
              <a:spcBef>
                <a:spcPts val="0"/>
              </a:spcBef>
              <a:spcAft>
                <a:spcPts val="0"/>
              </a:spcAft>
              <a:buNone/>
            </a:pPr>
            <a:r>
              <a:rPr lang="en"/>
              <a:t>If only there was some sort of middle ground where students could learn programming concepts while not being overwhelmed by syntax.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highlight>
                  <a:srgbClr val="CFE2F3"/>
                </a:highlight>
              </a:rPr>
              <a:t>Enter Iterate, the Rosetta Stone of Programming.</a:t>
            </a:r>
            <a:endParaRPr>
              <a:highlight>
                <a:srgbClr val="CFE2F3"/>
              </a:highlight>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highlight>
                  <a:srgbClr val="CFE2F3"/>
                </a:highlight>
              </a:rPr>
              <a:t>Iterate is an educational app that teaches programming, taking the practical knowledge of Java and combining it with the ease of use of Scratch. In essence, it takes the best from both worlds and combines it into one well-rounded package. </a:t>
            </a:r>
            <a:endParaRPr>
              <a:highlight>
                <a:srgbClr val="CFE2F3"/>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Iterate streamlines past the grittiness of syntax in favor of a more visual, guided experience while still teaching advanced concepts. Let’s see how that works: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Coding with Iterate, there is no such thing as an error: only unexpected results. This is inspired from our summer camp: when we helped kids code their games. For example, if we were helping them write code to move their player around the screen, an typo might cause the player to fly around like crazy, or spasm out uncontrollably. These sorts of errors were almost comical for the middle schoolers, but more importantly, they could be used as a sort of learning experience. Since they weren’t put off by errors (if anything they were </a:t>
            </a:r>
            <a:r>
              <a:rPr lang="en"/>
              <a:t>enthralled</a:t>
            </a:r>
            <a:r>
              <a:rPr lang="en"/>
              <a:t> by them), it encouraged them to really analyse their code to find out what went wrong. This sort of passion  -- visualizing the debugging process has been a major focus as David and I have developed Iterate.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highlight>
                  <a:srgbClr val="CFE2F3"/>
                </a:highlight>
              </a:rPr>
              <a:t>Just like a sentence, a line of code is a structured unit. It has a subject (or variable), a verb (or modifier), and they work together to say something. Iterate lets students build lines of code like children learn to build sentences: one word at a time. By structuring it like this, we’ve eliminated the possibilities of typos or any other </a:t>
            </a:r>
            <a:r>
              <a:rPr lang="en">
                <a:highlight>
                  <a:srgbClr val="CFE2F3"/>
                </a:highlight>
              </a:rPr>
              <a:t>errors</a:t>
            </a:r>
            <a:r>
              <a:rPr lang="en">
                <a:highlight>
                  <a:srgbClr val="CFE2F3"/>
                </a:highlight>
              </a:rPr>
              <a:t> that plague so many new coders.</a:t>
            </a:r>
            <a:endParaRPr>
              <a:highlight>
                <a:srgbClr val="CFE2F3"/>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rgbClr val="FF0000"/>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type="title"/>
          </p:nvPr>
        </p:nvSpPr>
        <p:spPr>
          <a:xfrm>
            <a:off x="0" y="991475"/>
            <a:ext cx="91440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rgbClr val="FF0000"/>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F0000"/>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rgbClr val="FF0000"/>
            </a:solidFill>
            <a:prstDash val="solid"/>
            <a:round/>
            <a:headEnd len="sm" w="sm" type="none"/>
            <a:tailEnd len="sm" w="sm" type="none"/>
          </a:ln>
        </p:spPr>
      </p:cxnSp>
      <p:sp>
        <p:nvSpPr>
          <p:cNvPr id="41" name="Shape 4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Aldrich"/>
              <a:buNone/>
              <a:defRPr sz="2800">
                <a:solidFill>
                  <a:schemeClr val="dk1"/>
                </a:solidFill>
                <a:latin typeface="Aldrich"/>
                <a:ea typeface="Aldrich"/>
                <a:cs typeface="Aldrich"/>
                <a:sym typeface="Aldrich"/>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ldrich"/>
              <a:buChar char="●"/>
              <a:defRPr sz="1800">
                <a:solidFill>
                  <a:schemeClr val="accent3"/>
                </a:solidFill>
                <a:latin typeface="Aldrich"/>
                <a:ea typeface="Aldrich"/>
                <a:cs typeface="Aldrich"/>
                <a:sym typeface="Aldrich"/>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13.png"/><Relationship Id="rId10" Type="http://schemas.openxmlformats.org/officeDocument/2006/relationships/image" Target="../media/image11.png"/><Relationship Id="rId21" Type="http://schemas.openxmlformats.org/officeDocument/2006/relationships/image" Target="../media/image24.png"/><Relationship Id="rId13" Type="http://schemas.openxmlformats.org/officeDocument/2006/relationships/image" Target="../media/image6.png"/><Relationship Id="rId12"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2.png"/><Relationship Id="rId15" Type="http://schemas.openxmlformats.org/officeDocument/2006/relationships/image" Target="../media/image19.png"/><Relationship Id="rId14" Type="http://schemas.openxmlformats.org/officeDocument/2006/relationships/image" Target="../media/image16.png"/><Relationship Id="rId17" Type="http://schemas.openxmlformats.org/officeDocument/2006/relationships/image" Target="../media/image18.png"/><Relationship Id="rId16" Type="http://schemas.openxmlformats.org/officeDocument/2006/relationships/image" Target="../media/image22.png"/><Relationship Id="rId5" Type="http://schemas.openxmlformats.org/officeDocument/2006/relationships/image" Target="../media/image14.png"/><Relationship Id="rId19" Type="http://schemas.openxmlformats.org/officeDocument/2006/relationships/image" Target="../media/image21.png"/><Relationship Id="rId6" Type="http://schemas.openxmlformats.org/officeDocument/2006/relationships/image" Target="../media/image7.png"/><Relationship Id="rId18" Type="http://schemas.openxmlformats.org/officeDocument/2006/relationships/image" Target="../media/image20.png"/><Relationship Id="rId7" Type="http://schemas.openxmlformats.org/officeDocument/2006/relationships/image" Target="../media/image10.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Aldrich"/>
                <a:ea typeface="Aldrich"/>
                <a:cs typeface="Aldrich"/>
                <a:sym typeface="Aldrich"/>
              </a:rPr>
              <a:t>About Ourselves</a:t>
            </a:r>
            <a:endParaRPr>
              <a:latin typeface="Aldrich"/>
              <a:ea typeface="Aldrich"/>
              <a:cs typeface="Aldrich"/>
              <a:sym typeface="Aldrich"/>
            </a:endParaRPr>
          </a:p>
        </p:txBody>
      </p:sp>
      <p:sp>
        <p:nvSpPr>
          <p:cNvPr id="60" name="Shape 6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David and Brian Hungerman</a:t>
            </a:r>
            <a:endParaRPr/>
          </a:p>
        </p:txBody>
      </p:sp>
      <p:sp>
        <p:nvSpPr>
          <p:cNvPr id="61" name="Shape 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Computer Science majors</a:t>
            </a:r>
            <a:endParaRPr/>
          </a:p>
          <a:p>
            <a:pPr indent="0" lvl="0" marL="0">
              <a:spcBef>
                <a:spcPts val="1600"/>
              </a:spcBef>
              <a:spcAft>
                <a:spcPts val="0"/>
              </a:spcAft>
              <a:buNone/>
            </a:pPr>
            <a:r>
              <a:rPr lang="en"/>
              <a:t>Experienced tutors</a:t>
            </a:r>
            <a:endParaRPr/>
          </a:p>
          <a:p>
            <a:pPr indent="0" lvl="0" marL="0">
              <a:spcBef>
                <a:spcPts val="1600"/>
              </a:spcBef>
              <a:spcAft>
                <a:spcPts val="1600"/>
              </a:spcAft>
              <a:buNone/>
            </a:pPr>
            <a:r>
              <a:rPr lang="en"/>
              <a:t>Passionate about teaching</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4000"/>
                                        <p:tgtEl>
                                          <p:spTgt spid="6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2500"/>
                                        <p:tgtEl>
                                          <p:spTgt spid="61">
                                            <p:txEl>
                                              <p:pRg end="0" st="0"/>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2500"/>
                                        <p:tgtEl>
                                          <p:spTgt spid="61">
                                            <p:txEl>
                                              <p:pRg end="1" st="1"/>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2500"/>
                                        <p:tgtEl>
                                          <p:spTgt spid="6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0" y="991475"/>
            <a:ext cx="9144000" cy="1917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800"/>
              <a:t>Benefits</a:t>
            </a:r>
            <a:endParaRPr sz="7800"/>
          </a:p>
        </p:txBody>
      </p:sp>
      <p:sp>
        <p:nvSpPr>
          <p:cNvPr id="161" name="Shape 16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Iterate and the curriculum behind it will go towards mitigating the gap in the supply and demand of CSE majors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0" y="991475"/>
            <a:ext cx="9144000" cy="1917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800"/>
              <a:t>Final Thoughts</a:t>
            </a:r>
            <a:endParaRPr sz="7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Shape 66"/>
          <p:cNvPicPr preferRelativeResize="0"/>
          <p:nvPr/>
        </p:nvPicPr>
        <p:blipFill rotWithShape="1">
          <a:blip r:embed="rId3">
            <a:alphaModFix amt="25000"/>
          </a:blip>
          <a:srcRect b="0" l="0" r="0" t="0"/>
          <a:stretch/>
        </p:blipFill>
        <p:spPr>
          <a:xfrm>
            <a:off x="-6677832" y="-2"/>
            <a:ext cx="22499669" cy="5143500"/>
          </a:xfrm>
          <a:prstGeom prst="rect">
            <a:avLst/>
          </a:prstGeom>
          <a:noFill/>
          <a:ln>
            <a:noFill/>
          </a:ln>
        </p:spPr>
      </p:pic>
      <p:pic>
        <p:nvPicPr>
          <p:cNvPr id="67" name="Shape 67"/>
          <p:cNvPicPr preferRelativeResize="0"/>
          <p:nvPr/>
        </p:nvPicPr>
        <p:blipFill>
          <a:blip r:embed="rId3">
            <a:alphaModFix/>
          </a:blip>
          <a:stretch>
            <a:fillRect/>
          </a:stretch>
        </p:blipFill>
        <p:spPr>
          <a:xfrm>
            <a:off x="0" y="1526575"/>
            <a:ext cx="9144000" cy="2090350"/>
          </a:xfrm>
          <a:prstGeom prst="rect">
            <a:avLst/>
          </a:prstGeom>
          <a:noFill/>
          <a:ln>
            <a:noFill/>
          </a:ln>
        </p:spPr>
      </p:pic>
      <p:sp>
        <p:nvSpPr>
          <p:cNvPr id="68" name="Shape 68"/>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000000"/>
                </a:solidFill>
              </a:rPr>
              <a:t>Running Our Summer Camp</a:t>
            </a:r>
            <a:endParaRPr>
              <a:solidFill>
                <a:srgbClr val="000000"/>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descr="clean.png" id="73" name="Shape 73"/>
          <p:cNvPicPr preferRelativeResize="0"/>
          <p:nvPr/>
        </p:nvPicPr>
        <p:blipFill rotWithShape="1">
          <a:blip r:embed="rId3">
            <a:alphaModFix/>
          </a:blip>
          <a:srcRect b="0" l="0" r="0" t="0"/>
          <a:stretch/>
        </p:blipFill>
        <p:spPr>
          <a:xfrm>
            <a:off x="0" y="0"/>
            <a:ext cx="9144000" cy="5089425"/>
          </a:xfrm>
          <a:prstGeom prst="rect">
            <a:avLst/>
          </a:prstGeom>
          <a:noFill/>
          <a:ln>
            <a:noFill/>
          </a:ln>
        </p:spPr>
      </p:pic>
      <p:sp>
        <p:nvSpPr>
          <p:cNvPr id="74" name="Shape 74"/>
          <p:cNvSpPr txBox="1"/>
          <p:nvPr>
            <p:ph type="title"/>
          </p:nvPr>
        </p:nvSpPr>
        <p:spPr>
          <a:xfrm>
            <a:off x="1211825" y="4261575"/>
            <a:ext cx="9021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t>Computing</a:t>
            </a:r>
            <a:endParaRPr sz="800"/>
          </a:p>
        </p:txBody>
      </p:sp>
      <p:sp>
        <p:nvSpPr>
          <p:cNvPr id="75" name="Shape 75"/>
          <p:cNvSpPr txBox="1"/>
          <p:nvPr>
            <p:ph type="title"/>
          </p:nvPr>
        </p:nvSpPr>
        <p:spPr>
          <a:xfrm>
            <a:off x="2845325" y="4261575"/>
            <a:ext cx="9021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800"/>
              <a:t>Engineering</a:t>
            </a:r>
            <a:endParaRPr b="0" sz="800"/>
          </a:p>
        </p:txBody>
      </p:sp>
      <p:sp>
        <p:nvSpPr>
          <p:cNvPr id="76" name="Shape 76"/>
          <p:cNvSpPr txBox="1"/>
          <p:nvPr>
            <p:ph type="title"/>
          </p:nvPr>
        </p:nvSpPr>
        <p:spPr>
          <a:xfrm>
            <a:off x="4478825" y="4261575"/>
            <a:ext cx="9021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800"/>
              <a:t>Physical Sciences</a:t>
            </a:r>
            <a:endParaRPr b="0" sz="800"/>
          </a:p>
        </p:txBody>
      </p:sp>
      <p:sp>
        <p:nvSpPr>
          <p:cNvPr id="77" name="Shape 77"/>
          <p:cNvSpPr txBox="1"/>
          <p:nvPr>
            <p:ph type="title"/>
          </p:nvPr>
        </p:nvSpPr>
        <p:spPr>
          <a:xfrm>
            <a:off x="6112325" y="4261575"/>
            <a:ext cx="9021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800"/>
              <a:t>Life Sciences</a:t>
            </a:r>
            <a:endParaRPr b="0" sz="800"/>
          </a:p>
        </p:txBody>
      </p:sp>
      <p:sp>
        <p:nvSpPr>
          <p:cNvPr id="78" name="Shape 78"/>
          <p:cNvSpPr txBox="1"/>
          <p:nvPr>
            <p:ph type="title"/>
          </p:nvPr>
        </p:nvSpPr>
        <p:spPr>
          <a:xfrm>
            <a:off x="7712200" y="4261575"/>
            <a:ext cx="9021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800"/>
              <a:t>Mathematics</a:t>
            </a:r>
            <a:endParaRPr b="0" sz="800"/>
          </a:p>
        </p:txBody>
      </p:sp>
      <p:sp>
        <p:nvSpPr>
          <p:cNvPr id="79" name="Shape 79"/>
          <p:cNvSpPr txBox="1"/>
          <p:nvPr>
            <p:ph type="title"/>
          </p:nvPr>
        </p:nvSpPr>
        <p:spPr>
          <a:xfrm>
            <a:off x="0" y="0"/>
            <a:ext cx="9144000" cy="942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2400"/>
              <a:t>Annual STEM Job Openings vs College Graduates</a:t>
            </a:r>
            <a:endParaRPr b="0" sz="2400"/>
          </a:p>
        </p:txBody>
      </p:sp>
      <p:sp>
        <p:nvSpPr>
          <p:cNvPr id="80" name="Shape 80"/>
          <p:cNvSpPr txBox="1"/>
          <p:nvPr>
            <p:ph type="title"/>
          </p:nvPr>
        </p:nvSpPr>
        <p:spPr>
          <a:xfrm>
            <a:off x="1211825" y="1512350"/>
            <a:ext cx="4578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FFFFFF"/>
                </a:solidFill>
              </a:rPr>
              <a:t>Jobs</a:t>
            </a:r>
            <a:endParaRPr sz="800">
              <a:solidFill>
                <a:srgbClr val="FFFFFF"/>
              </a:solidFill>
            </a:endParaRPr>
          </a:p>
        </p:txBody>
      </p:sp>
      <p:sp>
        <p:nvSpPr>
          <p:cNvPr id="81" name="Shape 81"/>
          <p:cNvSpPr txBox="1"/>
          <p:nvPr>
            <p:ph type="title"/>
          </p:nvPr>
        </p:nvSpPr>
        <p:spPr>
          <a:xfrm>
            <a:off x="2845325" y="3199725"/>
            <a:ext cx="4578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Jobs</a:t>
            </a:r>
            <a:endParaRPr sz="800">
              <a:solidFill>
                <a:srgbClr val="666666"/>
              </a:solidFill>
            </a:endParaRPr>
          </a:p>
        </p:txBody>
      </p:sp>
      <p:sp>
        <p:nvSpPr>
          <p:cNvPr id="82" name="Shape 82"/>
          <p:cNvSpPr txBox="1"/>
          <p:nvPr>
            <p:ph type="title"/>
          </p:nvPr>
        </p:nvSpPr>
        <p:spPr>
          <a:xfrm>
            <a:off x="4478825" y="3944175"/>
            <a:ext cx="4578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Jobs</a:t>
            </a:r>
            <a:endParaRPr sz="800">
              <a:solidFill>
                <a:srgbClr val="666666"/>
              </a:solidFill>
            </a:endParaRPr>
          </a:p>
        </p:txBody>
      </p:sp>
      <p:sp>
        <p:nvSpPr>
          <p:cNvPr id="83" name="Shape 83"/>
          <p:cNvSpPr txBox="1"/>
          <p:nvPr>
            <p:ph type="title"/>
          </p:nvPr>
        </p:nvSpPr>
        <p:spPr>
          <a:xfrm>
            <a:off x="6095513" y="3975800"/>
            <a:ext cx="4578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Jobs</a:t>
            </a:r>
            <a:endParaRPr sz="800">
              <a:solidFill>
                <a:srgbClr val="666666"/>
              </a:solidFill>
            </a:endParaRPr>
          </a:p>
        </p:txBody>
      </p:sp>
      <p:sp>
        <p:nvSpPr>
          <p:cNvPr id="84" name="Shape 84"/>
          <p:cNvSpPr txBox="1"/>
          <p:nvPr>
            <p:ph type="title"/>
          </p:nvPr>
        </p:nvSpPr>
        <p:spPr>
          <a:xfrm>
            <a:off x="7712225" y="4022900"/>
            <a:ext cx="4578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Jobs</a:t>
            </a:r>
            <a:endParaRPr sz="800">
              <a:solidFill>
                <a:srgbClr val="666666"/>
              </a:solidFill>
            </a:endParaRPr>
          </a:p>
        </p:txBody>
      </p:sp>
      <p:sp>
        <p:nvSpPr>
          <p:cNvPr id="85" name="Shape 85"/>
          <p:cNvSpPr txBox="1"/>
          <p:nvPr>
            <p:ph type="title"/>
          </p:nvPr>
        </p:nvSpPr>
        <p:spPr>
          <a:xfrm>
            <a:off x="1635975" y="3482475"/>
            <a:ext cx="5250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Grads</a:t>
            </a:r>
            <a:endParaRPr sz="800">
              <a:solidFill>
                <a:srgbClr val="666666"/>
              </a:solidFill>
            </a:endParaRPr>
          </a:p>
        </p:txBody>
      </p:sp>
      <p:sp>
        <p:nvSpPr>
          <p:cNvPr id="86" name="Shape 86"/>
          <p:cNvSpPr txBox="1"/>
          <p:nvPr>
            <p:ph type="title"/>
          </p:nvPr>
        </p:nvSpPr>
        <p:spPr>
          <a:xfrm>
            <a:off x="3262750" y="2847200"/>
            <a:ext cx="5250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Grads</a:t>
            </a:r>
            <a:endParaRPr sz="800">
              <a:solidFill>
                <a:srgbClr val="666666"/>
              </a:solidFill>
            </a:endParaRPr>
          </a:p>
        </p:txBody>
      </p:sp>
      <p:sp>
        <p:nvSpPr>
          <p:cNvPr id="87" name="Shape 87"/>
          <p:cNvSpPr txBox="1"/>
          <p:nvPr>
            <p:ph type="title"/>
          </p:nvPr>
        </p:nvSpPr>
        <p:spPr>
          <a:xfrm>
            <a:off x="4896275" y="3888275"/>
            <a:ext cx="5250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Grads</a:t>
            </a:r>
            <a:endParaRPr sz="800">
              <a:solidFill>
                <a:srgbClr val="666666"/>
              </a:solidFill>
            </a:endParaRPr>
          </a:p>
        </p:txBody>
      </p:sp>
      <p:sp>
        <p:nvSpPr>
          <p:cNvPr id="88" name="Shape 88"/>
          <p:cNvSpPr txBox="1"/>
          <p:nvPr>
            <p:ph type="title"/>
          </p:nvPr>
        </p:nvSpPr>
        <p:spPr>
          <a:xfrm>
            <a:off x="6523050" y="2613400"/>
            <a:ext cx="5250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Grads</a:t>
            </a:r>
            <a:endParaRPr sz="800">
              <a:solidFill>
                <a:srgbClr val="666666"/>
              </a:solidFill>
            </a:endParaRPr>
          </a:p>
        </p:txBody>
      </p:sp>
      <p:sp>
        <p:nvSpPr>
          <p:cNvPr id="89" name="Shape 89"/>
          <p:cNvSpPr txBox="1"/>
          <p:nvPr>
            <p:ph type="title"/>
          </p:nvPr>
        </p:nvSpPr>
        <p:spPr>
          <a:xfrm>
            <a:off x="8137400" y="3944175"/>
            <a:ext cx="525000" cy="31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800">
                <a:solidFill>
                  <a:srgbClr val="666666"/>
                </a:solidFill>
              </a:rPr>
              <a:t>Grads</a:t>
            </a:r>
            <a:endParaRPr sz="800">
              <a:solidFill>
                <a:srgbClr val="666666"/>
              </a:solidFill>
            </a:endParaRPr>
          </a:p>
        </p:txBody>
      </p:sp>
      <p:sp>
        <p:nvSpPr>
          <p:cNvPr id="90" name="Shape 90"/>
          <p:cNvSpPr txBox="1"/>
          <p:nvPr>
            <p:ph type="title"/>
          </p:nvPr>
        </p:nvSpPr>
        <p:spPr>
          <a:xfrm>
            <a:off x="42250" y="87947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160,000</a:t>
            </a:r>
            <a:endParaRPr b="0" sz="800"/>
          </a:p>
        </p:txBody>
      </p:sp>
      <p:sp>
        <p:nvSpPr>
          <p:cNvPr id="91" name="Shape 91"/>
          <p:cNvSpPr txBox="1"/>
          <p:nvPr>
            <p:ph type="title"/>
          </p:nvPr>
        </p:nvSpPr>
        <p:spPr>
          <a:xfrm>
            <a:off x="42250" y="128742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140,000</a:t>
            </a:r>
            <a:endParaRPr b="0" sz="800"/>
          </a:p>
        </p:txBody>
      </p:sp>
      <p:sp>
        <p:nvSpPr>
          <p:cNvPr id="92" name="Shape 92"/>
          <p:cNvSpPr txBox="1"/>
          <p:nvPr>
            <p:ph type="title"/>
          </p:nvPr>
        </p:nvSpPr>
        <p:spPr>
          <a:xfrm>
            <a:off x="42250" y="169537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120,000</a:t>
            </a:r>
            <a:endParaRPr b="0" sz="800"/>
          </a:p>
        </p:txBody>
      </p:sp>
      <p:sp>
        <p:nvSpPr>
          <p:cNvPr id="93" name="Shape 93"/>
          <p:cNvSpPr txBox="1"/>
          <p:nvPr>
            <p:ph type="title"/>
          </p:nvPr>
        </p:nvSpPr>
        <p:spPr>
          <a:xfrm>
            <a:off x="42250" y="210332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100,000</a:t>
            </a:r>
            <a:endParaRPr b="0" sz="800"/>
          </a:p>
        </p:txBody>
      </p:sp>
      <p:sp>
        <p:nvSpPr>
          <p:cNvPr id="94" name="Shape 94"/>
          <p:cNvSpPr txBox="1"/>
          <p:nvPr>
            <p:ph type="title"/>
          </p:nvPr>
        </p:nvSpPr>
        <p:spPr>
          <a:xfrm>
            <a:off x="42250" y="251127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80,000</a:t>
            </a:r>
            <a:endParaRPr b="0" sz="800"/>
          </a:p>
        </p:txBody>
      </p:sp>
      <p:sp>
        <p:nvSpPr>
          <p:cNvPr id="95" name="Shape 95"/>
          <p:cNvSpPr txBox="1"/>
          <p:nvPr>
            <p:ph type="title"/>
          </p:nvPr>
        </p:nvSpPr>
        <p:spPr>
          <a:xfrm>
            <a:off x="42250" y="288232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6</a:t>
            </a:r>
            <a:r>
              <a:rPr b="0" lang="en" sz="800"/>
              <a:t>0,000</a:t>
            </a:r>
            <a:endParaRPr b="0" sz="800"/>
          </a:p>
        </p:txBody>
      </p:sp>
      <p:sp>
        <p:nvSpPr>
          <p:cNvPr id="96" name="Shape 96"/>
          <p:cNvSpPr txBox="1"/>
          <p:nvPr>
            <p:ph type="title"/>
          </p:nvPr>
        </p:nvSpPr>
        <p:spPr>
          <a:xfrm>
            <a:off x="42250" y="325337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4</a:t>
            </a:r>
            <a:r>
              <a:rPr b="0" lang="en" sz="800"/>
              <a:t>0,000</a:t>
            </a:r>
            <a:endParaRPr b="0" sz="800"/>
          </a:p>
        </p:txBody>
      </p:sp>
      <p:sp>
        <p:nvSpPr>
          <p:cNvPr id="97" name="Shape 97"/>
          <p:cNvSpPr txBox="1"/>
          <p:nvPr>
            <p:ph type="title"/>
          </p:nvPr>
        </p:nvSpPr>
        <p:spPr>
          <a:xfrm>
            <a:off x="42250" y="366132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2</a:t>
            </a:r>
            <a:r>
              <a:rPr b="0" lang="en" sz="800"/>
              <a:t>0,000</a:t>
            </a:r>
            <a:endParaRPr b="0" sz="800"/>
          </a:p>
        </p:txBody>
      </p:sp>
      <p:sp>
        <p:nvSpPr>
          <p:cNvPr id="98" name="Shape 98"/>
          <p:cNvSpPr txBox="1"/>
          <p:nvPr>
            <p:ph type="title"/>
          </p:nvPr>
        </p:nvSpPr>
        <p:spPr>
          <a:xfrm>
            <a:off x="42250" y="4069275"/>
            <a:ext cx="792600" cy="31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800"/>
              <a:t>0</a:t>
            </a:r>
            <a:endParaRPr b="0" sz="800"/>
          </a:p>
        </p:txBody>
      </p:sp>
      <p:pic>
        <p:nvPicPr>
          <p:cNvPr descr="2.png" id="99" name="Shape 99"/>
          <p:cNvPicPr preferRelativeResize="0"/>
          <p:nvPr/>
        </p:nvPicPr>
        <p:blipFill rotWithShape="1">
          <a:blip r:embed="rId4">
            <a:alphaModFix/>
          </a:blip>
          <a:srcRect b="0" l="14514" r="14507" t="0"/>
          <a:stretch/>
        </p:blipFill>
        <p:spPr>
          <a:xfrm>
            <a:off x="1703275" y="1512350"/>
            <a:ext cx="356800" cy="1970125"/>
          </a:xfrm>
          <a:prstGeom prst="rect">
            <a:avLst/>
          </a:prstGeom>
          <a:noFill/>
          <a:ln>
            <a:noFill/>
          </a:ln>
        </p:spPr>
      </p:pic>
      <p:sp>
        <p:nvSpPr>
          <p:cNvPr id="100" name="Shape 100"/>
          <p:cNvSpPr txBox="1"/>
          <p:nvPr>
            <p:ph type="title"/>
          </p:nvPr>
        </p:nvSpPr>
        <p:spPr>
          <a:xfrm>
            <a:off x="1965850" y="2087450"/>
            <a:ext cx="3190800" cy="81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CC5855"/>
                </a:solidFill>
              </a:rPr>
              <a:t>Demand for CS</a:t>
            </a:r>
            <a:endParaRPr sz="2400">
              <a:solidFill>
                <a:srgbClr val="CC585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300"/>
                                        <p:tgtEl>
                                          <p:spTgt spid="7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
                                        <p:tgtEl>
                                          <p:spTgt spid="90"/>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
                                        <p:tgtEl>
                                          <p:spTgt spid="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
                                        <p:tgtEl>
                                          <p:spTgt spid="92"/>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
                                        <p:tgtEl>
                                          <p:spTgt spid="93"/>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
                                        <p:tgtEl>
                                          <p:spTgt spid="94"/>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
                                        <p:tgtEl>
                                          <p:spTgt spid="95"/>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
                                        <p:tgtEl>
                                          <p:spTgt spid="9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
                                        <p:tgtEl>
                                          <p:spTgt spid="97"/>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
                                        <p:tgtEl>
                                          <p:spTgt spid="98"/>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5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510450" y="2085825"/>
            <a:ext cx="8320200" cy="778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sz="3000"/>
              <a:t>Modern Academia Is Teaching CSE </a:t>
            </a:r>
            <a:r>
              <a:rPr b="1" lang="en" sz="3000"/>
              <a:t>Wrong</a:t>
            </a:r>
            <a:endParaRPr b="1" sz="3000"/>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Image result for java code" id="110" name="Shape 110" title="View source image"/>
          <p:cNvPicPr preferRelativeResize="0"/>
          <p:nvPr/>
        </p:nvPicPr>
        <p:blipFill>
          <a:blip r:embed="rId3">
            <a:alphaModFix/>
          </a:blip>
          <a:stretch>
            <a:fillRect/>
          </a:stretch>
        </p:blipFill>
        <p:spPr>
          <a:xfrm>
            <a:off x="9" y="1065775"/>
            <a:ext cx="7114941" cy="3991025"/>
          </a:xfrm>
          <a:prstGeom prst="rect">
            <a:avLst/>
          </a:prstGeom>
          <a:noFill/>
          <a:ln>
            <a:noFill/>
          </a:ln>
        </p:spPr>
      </p:pic>
      <p:pic>
        <p:nvPicPr>
          <p:cNvPr id="111" name="Shape 111"/>
          <p:cNvPicPr preferRelativeResize="0"/>
          <p:nvPr/>
        </p:nvPicPr>
        <p:blipFill>
          <a:blip r:embed="rId4">
            <a:alphaModFix/>
          </a:blip>
          <a:stretch>
            <a:fillRect/>
          </a:stretch>
        </p:blipFill>
        <p:spPr>
          <a:xfrm>
            <a:off x="4580313" y="1065775"/>
            <a:ext cx="4563685" cy="3991026"/>
          </a:xfrm>
          <a:prstGeom prst="rect">
            <a:avLst/>
          </a:prstGeom>
          <a:noFill/>
          <a:ln>
            <a:noFill/>
          </a:ln>
        </p:spPr>
      </p:pic>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Current Ways To Learn: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xit" presetID="10" presetSubtype="0">
                                  <p:stCondLst>
                                    <p:cond delay="0"/>
                                  </p:stCondLst>
                                  <p:childTnLst>
                                    <p:animEffect filter="fade" transition="out">
                                      <p:cBhvr>
                                        <p:cTn dur="1000"/>
                                        <p:tgtEl>
                                          <p:spTgt spid="110"/>
                                        </p:tgtEl>
                                      </p:cBhvr>
                                    </p:animEffect>
                                    <p:set>
                                      <p:cBhvr>
                                        <p:cTn dur="1" fill="hold">
                                          <p:stCondLst>
                                            <p:cond delay="1000"/>
                                          </p:stCondLst>
                                        </p:cTn>
                                        <p:tgtEl>
                                          <p:spTgt spid="1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Enter “</a:t>
            </a:r>
            <a:r>
              <a:rPr b="1" lang="en"/>
              <a:t>Iterate();</a:t>
            </a:r>
            <a:r>
              <a:rPr lang="en"/>
              <a:t>”		</a:t>
            </a:r>
            <a:endParaRPr/>
          </a:p>
        </p:txBody>
      </p:sp>
      <p:sp>
        <p:nvSpPr>
          <p:cNvPr id="118" name="Shape 118"/>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Rosetta Stone of Programming</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0" y="991475"/>
            <a:ext cx="9144000" cy="1917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800"/>
              <a:t>What is it?</a:t>
            </a:r>
            <a:endParaRPr sz="7800"/>
          </a:p>
        </p:txBody>
      </p:sp>
      <p:sp>
        <p:nvSpPr>
          <p:cNvPr id="124" name="Shape 124"/>
          <p:cNvSpPr txBox="1"/>
          <p:nvPr>
            <p:ph idx="1" type="body"/>
          </p:nvPr>
        </p:nvSpPr>
        <p:spPr>
          <a:xfrm>
            <a:off x="311700" y="2826875"/>
            <a:ext cx="8520600" cy="901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Iterate puts</a:t>
            </a:r>
            <a:r>
              <a:rPr lang="en"/>
              <a:t> the best aspects from multiple                                 outdated systems into one well-rounded package</a:t>
            </a:r>
            <a:endParaRPr/>
          </a:p>
        </p:txBody>
      </p:sp>
      <p:pic>
        <p:nvPicPr>
          <p:cNvPr id="125" name="Shape 125"/>
          <p:cNvPicPr preferRelativeResize="0"/>
          <p:nvPr/>
        </p:nvPicPr>
        <p:blipFill>
          <a:blip r:embed="rId3">
            <a:alphaModFix/>
          </a:blip>
          <a:stretch>
            <a:fillRect/>
          </a:stretch>
        </p:blipFill>
        <p:spPr>
          <a:xfrm>
            <a:off x="5575547" y="1240637"/>
            <a:ext cx="3741827" cy="37314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0" y="991475"/>
            <a:ext cx="9144000" cy="1917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800"/>
              <a:t>What does it do?</a:t>
            </a:r>
            <a:endParaRPr sz="7800"/>
          </a:p>
        </p:txBody>
      </p:sp>
      <p:sp>
        <p:nvSpPr>
          <p:cNvPr id="131" name="Shape 13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Iterate provides a guided experience where students/hobbyists can </a:t>
            </a:r>
            <a:r>
              <a:rPr i="1" lang="en"/>
              <a:t>digest</a:t>
            </a:r>
            <a:r>
              <a:rPr lang="en"/>
              <a:t> computer science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0" y="991475"/>
            <a:ext cx="9144000" cy="1917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200"/>
              <a:t>How does it work?</a:t>
            </a:r>
            <a:endParaRPr sz="7200"/>
          </a:p>
        </p:txBody>
      </p:sp>
      <p:pic>
        <p:nvPicPr>
          <p:cNvPr id="137" name="Shape 137"/>
          <p:cNvPicPr preferRelativeResize="0"/>
          <p:nvPr/>
        </p:nvPicPr>
        <p:blipFill>
          <a:blip r:embed="rId3">
            <a:alphaModFix/>
          </a:blip>
          <a:stretch>
            <a:fillRect/>
          </a:stretch>
        </p:blipFill>
        <p:spPr>
          <a:xfrm>
            <a:off x="0" y="1954767"/>
            <a:ext cx="9144003" cy="3796818"/>
          </a:xfrm>
          <a:prstGeom prst="rect">
            <a:avLst/>
          </a:prstGeom>
          <a:noFill/>
          <a:ln>
            <a:noFill/>
          </a:ln>
        </p:spPr>
      </p:pic>
      <p:pic>
        <p:nvPicPr>
          <p:cNvPr id="138" name="Shape 138"/>
          <p:cNvPicPr preferRelativeResize="0"/>
          <p:nvPr/>
        </p:nvPicPr>
        <p:blipFill>
          <a:blip r:embed="rId4">
            <a:alphaModFix/>
          </a:blip>
          <a:stretch>
            <a:fillRect/>
          </a:stretch>
        </p:blipFill>
        <p:spPr>
          <a:xfrm>
            <a:off x="-12" y="1954767"/>
            <a:ext cx="9144003" cy="3796818"/>
          </a:xfrm>
          <a:prstGeom prst="rect">
            <a:avLst/>
          </a:prstGeom>
          <a:noFill/>
          <a:ln>
            <a:noFill/>
          </a:ln>
        </p:spPr>
      </p:pic>
      <p:pic>
        <p:nvPicPr>
          <p:cNvPr id="139" name="Shape 139"/>
          <p:cNvPicPr preferRelativeResize="0"/>
          <p:nvPr/>
        </p:nvPicPr>
        <p:blipFill>
          <a:blip r:embed="rId5">
            <a:alphaModFix/>
          </a:blip>
          <a:stretch>
            <a:fillRect/>
          </a:stretch>
        </p:blipFill>
        <p:spPr>
          <a:xfrm>
            <a:off x="0" y="1954767"/>
            <a:ext cx="9144003" cy="3796818"/>
          </a:xfrm>
          <a:prstGeom prst="rect">
            <a:avLst/>
          </a:prstGeom>
          <a:noFill/>
          <a:ln>
            <a:noFill/>
          </a:ln>
        </p:spPr>
      </p:pic>
      <p:pic>
        <p:nvPicPr>
          <p:cNvPr id="140" name="Shape 140"/>
          <p:cNvPicPr preferRelativeResize="0"/>
          <p:nvPr/>
        </p:nvPicPr>
        <p:blipFill>
          <a:blip r:embed="rId6">
            <a:alphaModFix/>
          </a:blip>
          <a:stretch>
            <a:fillRect/>
          </a:stretch>
        </p:blipFill>
        <p:spPr>
          <a:xfrm>
            <a:off x="0" y="1954767"/>
            <a:ext cx="9144003" cy="3796818"/>
          </a:xfrm>
          <a:prstGeom prst="rect">
            <a:avLst/>
          </a:prstGeom>
          <a:noFill/>
          <a:ln>
            <a:noFill/>
          </a:ln>
        </p:spPr>
      </p:pic>
      <p:pic>
        <p:nvPicPr>
          <p:cNvPr id="141" name="Shape 141"/>
          <p:cNvPicPr preferRelativeResize="0"/>
          <p:nvPr/>
        </p:nvPicPr>
        <p:blipFill>
          <a:blip r:embed="rId7">
            <a:alphaModFix/>
          </a:blip>
          <a:stretch>
            <a:fillRect/>
          </a:stretch>
        </p:blipFill>
        <p:spPr>
          <a:xfrm>
            <a:off x="0" y="1954767"/>
            <a:ext cx="9144003" cy="3796818"/>
          </a:xfrm>
          <a:prstGeom prst="rect">
            <a:avLst/>
          </a:prstGeom>
          <a:noFill/>
          <a:ln>
            <a:noFill/>
          </a:ln>
        </p:spPr>
      </p:pic>
      <p:pic>
        <p:nvPicPr>
          <p:cNvPr id="142" name="Shape 142"/>
          <p:cNvPicPr preferRelativeResize="0"/>
          <p:nvPr/>
        </p:nvPicPr>
        <p:blipFill>
          <a:blip r:embed="rId8">
            <a:alphaModFix/>
          </a:blip>
          <a:stretch>
            <a:fillRect/>
          </a:stretch>
        </p:blipFill>
        <p:spPr>
          <a:xfrm>
            <a:off x="0" y="1954767"/>
            <a:ext cx="9144003" cy="3796818"/>
          </a:xfrm>
          <a:prstGeom prst="rect">
            <a:avLst/>
          </a:prstGeom>
          <a:noFill/>
          <a:ln>
            <a:noFill/>
          </a:ln>
        </p:spPr>
      </p:pic>
      <p:pic>
        <p:nvPicPr>
          <p:cNvPr id="143" name="Shape 143"/>
          <p:cNvPicPr preferRelativeResize="0"/>
          <p:nvPr/>
        </p:nvPicPr>
        <p:blipFill>
          <a:blip r:embed="rId9">
            <a:alphaModFix/>
          </a:blip>
          <a:stretch>
            <a:fillRect/>
          </a:stretch>
        </p:blipFill>
        <p:spPr>
          <a:xfrm>
            <a:off x="0" y="1954767"/>
            <a:ext cx="9144003" cy="3796818"/>
          </a:xfrm>
          <a:prstGeom prst="rect">
            <a:avLst/>
          </a:prstGeom>
          <a:noFill/>
          <a:ln>
            <a:noFill/>
          </a:ln>
        </p:spPr>
      </p:pic>
      <p:pic>
        <p:nvPicPr>
          <p:cNvPr id="144" name="Shape 144"/>
          <p:cNvPicPr preferRelativeResize="0"/>
          <p:nvPr/>
        </p:nvPicPr>
        <p:blipFill>
          <a:blip r:embed="rId10">
            <a:alphaModFix/>
          </a:blip>
          <a:stretch>
            <a:fillRect/>
          </a:stretch>
        </p:blipFill>
        <p:spPr>
          <a:xfrm>
            <a:off x="0" y="1954767"/>
            <a:ext cx="9144003" cy="3796818"/>
          </a:xfrm>
          <a:prstGeom prst="rect">
            <a:avLst/>
          </a:prstGeom>
          <a:noFill/>
          <a:ln>
            <a:noFill/>
          </a:ln>
        </p:spPr>
      </p:pic>
      <p:pic>
        <p:nvPicPr>
          <p:cNvPr id="145" name="Shape 145"/>
          <p:cNvPicPr preferRelativeResize="0"/>
          <p:nvPr/>
        </p:nvPicPr>
        <p:blipFill>
          <a:blip r:embed="rId11">
            <a:alphaModFix/>
          </a:blip>
          <a:stretch>
            <a:fillRect/>
          </a:stretch>
        </p:blipFill>
        <p:spPr>
          <a:xfrm>
            <a:off x="0" y="1954767"/>
            <a:ext cx="9144003" cy="3796818"/>
          </a:xfrm>
          <a:prstGeom prst="rect">
            <a:avLst/>
          </a:prstGeom>
          <a:noFill/>
          <a:ln>
            <a:noFill/>
          </a:ln>
        </p:spPr>
      </p:pic>
      <p:pic>
        <p:nvPicPr>
          <p:cNvPr id="146" name="Shape 146"/>
          <p:cNvPicPr preferRelativeResize="0"/>
          <p:nvPr/>
        </p:nvPicPr>
        <p:blipFill>
          <a:blip r:embed="rId12">
            <a:alphaModFix/>
          </a:blip>
          <a:stretch>
            <a:fillRect/>
          </a:stretch>
        </p:blipFill>
        <p:spPr>
          <a:xfrm>
            <a:off x="0" y="1954767"/>
            <a:ext cx="9144003" cy="3796818"/>
          </a:xfrm>
          <a:prstGeom prst="rect">
            <a:avLst/>
          </a:prstGeom>
          <a:noFill/>
          <a:ln>
            <a:noFill/>
          </a:ln>
        </p:spPr>
      </p:pic>
      <p:pic>
        <p:nvPicPr>
          <p:cNvPr id="147" name="Shape 147"/>
          <p:cNvPicPr preferRelativeResize="0"/>
          <p:nvPr/>
        </p:nvPicPr>
        <p:blipFill>
          <a:blip r:embed="rId13">
            <a:alphaModFix/>
          </a:blip>
          <a:stretch>
            <a:fillRect/>
          </a:stretch>
        </p:blipFill>
        <p:spPr>
          <a:xfrm>
            <a:off x="0" y="1954767"/>
            <a:ext cx="9144003" cy="3796818"/>
          </a:xfrm>
          <a:prstGeom prst="rect">
            <a:avLst/>
          </a:prstGeom>
          <a:noFill/>
          <a:ln>
            <a:noFill/>
          </a:ln>
        </p:spPr>
      </p:pic>
      <p:pic>
        <p:nvPicPr>
          <p:cNvPr id="148" name="Shape 148"/>
          <p:cNvPicPr preferRelativeResize="0"/>
          <p:nvPr/>
        </p:nvPicPr>
        <p:blipFill>
          <a:blip r:embed="rId14">
            <a:alphaModFix/>
          </a:blip>
          <a:stretch>
            <a:fillRect/>
          </a:stretch>
        </p:blipFill>
        <p:spPr>
          <a:xfrm>
            <a:off x="0" y="1954767"/>
            <a:ext cx="9144003" cy="3796818"/>
          </a:xfrm>
          <a:prstGeom prst="rect">
            <a:avLst/>
          </a:prstGeom>
          <a:noFill/>
          <a:ln>
            <a:noFill/>
          </a:ln>
        </p:spPr>
      </p:pic>
      <p:pic>
        <p:nvPicPr>
          <p:cNvPr id="149" name="Shape 149"/>
          <p:cNvPicPr preferRelativeResize="0"/>
          <p:nvPr/>
        </p:nvPicPr>
        <p:blipFill>
          <a:blip r:embed="rId15">
            <a:alphaModFix/>
          </a:blip>
          <a:stretch>
            <a:fillRect/>
          </a:stretch>
        </p:blipFill>
        <p:spPr>
          <a:xfrm>
            <a:off x="0" y="1954767"/>
            <a:ext cx="9144003" cy="3796818"/>
          </a:xfrm>
          <a:prstGeom prst="rect">
            <a:avLst/>
          </a:prstGeom>
          <a:noFill/>
          <a:ln>
            <a:noFill/>
          </a:ln>
        </p:spPr>
      </p:pic>
      <p:pic>
        <p:nvPicPr>
          <p:cNvPr id="150" name="Shape 150"/>
          <p:cNvPicPr preferRelativeResize="0"/>
          <p:nvPr/>
        </p:nvPicPr>
        <p:blipFill>
          <a:blip r:embed="rId16">
            <a:alphaModFix/>
          </a:blip>
          <a:stretch>
            <a:fillRect/>
          </a:stretch>
        </p:blipFill>
        <p:spPr>
          <a:xfrm>
            <a:off x="0" y="1954767"/>
            <a:ext cx="9144003" cy="3796818"/>
          </a:xfrm>
          <a:prstGeom prst="rect">
            <a:avLst/>
          </a:prstGeom>
          <a:noFill/>
          <a:ln>
            <a:noFill/>
          </a:ln>
        </p:spPr>
      </p:pic>
      <p:pic>
        <p:nvPicPr>
          <p:cNvPr id="151" name="Shape 151"/>
          <p:cNvPicPr preferRelativeResize="0"/>
          <p:nvPr/>
        </p:nvPicPr>
        <p:blipFill>
          <a:blip r:embed="rId17">
            <a:alphaModFix/>
          </a:blip>
          <a:stretch>
            <a:fillRect/>
          </a:stretch>
        </p:blipFill>
        <p:spPr>
          <a:xfrm>
            <a:off x="0" y="1954767"/>
            <a:ext cx="9144003" cy="3796818"/>
          </a:xfrm>
          <a:prstGeom prst="rect">
            <a:avLst/>
          </a:prstGeom>
          <a:noFill/>
          <a:ln>
            <a:noFill/>
          </a:ln>
        </p:spPr>
      </p:pic>
      <p:pic>
        <p:nvPicPr>
          <p:cNvPr id="152" name="Shape 152"/>
          <p:cNvPicPr preferRelativeResize="0"/>
          <p:nvPr/>
        </p:nvPicPr>
        <p:blipFill>
          <a:blip r:embed="rId18">
            <a:alphaModFix/>
          </a:blip>
          <a:stretch>
            <a:fillRect/>
          </a:stretch>
        </p:blipFill>
        <p:spPr>
          <a:xfrm>
            <a:off x="0" y="1954767"/>
            <a:ext cx="9144003" cy="3796818"/>
          </a:xfrm>
          <a:prstGeom prst="rect">
            <a:avLst/>
          </a:prstGeom>
          <a:noFill/>
          <a:ln>
            <a:noFill/>
          </a:ln>
        </p:spPr>
      </p:pic>
      <p:pic>
        <p:nvPicPr>
          <p:cNvPr id="153" name="Shape 153"/>
          <p:cNvPicPr preferRelativeResize="0"/>
          <p:nvPr/>
        </p:nvPicPr>
        <p:blipFill>
          <a:blip r:embed="rId19">
            <a:alphaModFix/>
          </a:blip>
          <a:stretch>
            <a:fillRect/>
          </a:stretch>
        </p:blipFill>
        <p:spPr>
          <a:xfrm>
            <a:off x="0" y="1954767"/>
            <a:ext cx="9144003" cy="3796818"/>
          </a:xfrm>
          <a:prstGeom prst="rect">
            <a:avLst/>
          </a:prstGeom>
          <a:noFill/>
          <a:ln>
            <a:noFill/>
          </a:ln>
        </p:spPr>
      </p:pic>
      <p:pic>
        <p:nvPicPr>
          <p:cNvPr id="154" name="Shape 154"/>
          <p:cNvPicPr preferRelativeResize="0"/>
          <p:nvPr/>
        </p:nvPicPr>
        <p:blipFill>
          <a:blip r:embed="rId20">
            <a:alphaModFix/>
          </a:blip>
          <a:stretch>
            <a:fillRect/>
          </a:stretch>
        </p:blipFill>
        <p:spPr>
          <a:xfrm>
            <a:off x="0" y="1954767"/>
            <a:ext cx="9144003" cy="3796818"/>
          </a:xfrm>
          <a:prstGeom prst="rect">
            <a:avLst/>
          </a:prstGeom>
          <a:noFill/>
          <a:ln>
            <a:noFill/>
          </a:ln>
        </p:spPr>
      </p:pic>
      <p:pic>
        <p:nvPicPr>
          <p:cNvPr id="155" name="Shape 155"/>
          <p:cNvPicPr preferRelativeResize="0"/>
          <p:nvPr/>
        </p:nvPicPr>
        <p:blipFill>
          <a:blip r:embed="rId21">
            <a:alphaModFix/>
          </a:blip>
          <a:stretch>
            <a:fillRect/>
          </a:stretch>
        </p:blipFill>
        <p:spPr>
          <a:xfrm>
            <a:off x="0" y="1954767"/>
            <a:ext cx="9144003" cy="3796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